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6" r:id="rId7"/>
    <p:sldId id="264" r:id="rId8"/>
    <p:sldId id="269" r:id="rId9"/>
    <p:sldId id="263" r:id="rId10"/>
    <p:sldId id="270" r:id="rId11"/>
    <p:sldId id="262" r:id="rId12"/>
    <p:sldId id="271" r:id="rId13"/>
    <p:sldId id="26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E49FF-49DD-4FDE-A464-2545E10A201A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1ADF1-8498-4835-9853-79E2C9463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204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Further read - https://www.datacamp.com/community/tutorials/transfer-learning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91ADF1-8498-4835-9853-79E2C94630C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01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8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97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0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9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9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91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6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3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2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83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3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622FAFE-771D-4E77-B8D8-E760E2AD9AD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7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5738" algn="l"/>
        </a:tabLst>
        <a:defRPr lang="en-US" sz="22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nanodegrees/nd013/parts/edf28735-efc1-4b99-8fbb-ba9c432239c8/modules/6b6c37bc-13a5-47c7-88ed-eb1fce9789a0/lessons/818a5b8e-44b3-42f9-9921-e0e0e49f104e/concepts/10489223-72fa-4393-848b-f882ba3cf7f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camp.com/community/tutorials/transfer-learni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E24CA-3560-4B77-9F4B-793BE2A6D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5F649-A1B5-40EA-8C11-DC9AA8E7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Transfer Learning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9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large and similar to the original training data: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the last fully connected layer and replace with a layer matching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randomly initialize the weights in the new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initialize the rest of the weights using the pre-trained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re-train the entire neural network</a:t>
            </a:r>
          </a:p>
        </p:txBody>
      </p:sp>
      <p:pic>
        <p:nvPicPr>
          <p:cNvPr id="5" name="Picture 2" descr="https://d17h27t6h515a5.cloudfront.net/topher/2017/February/58a6176d_02-guide-how-transfer-learning-v3-07/02-guide-how-transfer-learning-v3-07.png">
            <a:extLst>
              <a:ext uri="{FF2B5EF4-FFF2-40B4-BE49-F238E27FC236}">
                <a16:creationId xmlns:a16="http://schemas.microsoft.com/office/drawing/2014/main" id="{2D02EDED-C699-4008-BE94-6226A80F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0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17h27t6h515a5.cloudfront.net/topher/2017/February/58a73ccd_02-guide-how-transfer-learning-v3-08/02-guide-how-transfer-learning-v3-08.png">
            <a:extLst>
              <a:ext uri="{FF2B5EF4-FFF2-40B4-BE49-F238E27FC236}">
                <a16:creationId xmlns:a16="http://schemas.microsoft.com/office/drawing/2014/main" id="{BAFE7702-21DC-481A-B1DE-9B063566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large and different from the original training data: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the last fully connected layer and replace with a layer matching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retrain the network from scratch with randomly initialized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alternatively, you could just use the same strategy as the "large and similar" data case</a:t>
            </a:r>
          </a:p>
        </p:txBody>
      </p:sp>
      <p:pic>
        <p:nvPicPr>
          <p:cNvPr id="5" name="Picture 2" descr="https://d17h27t6h515a5.cloudfront.net/topher/2017/February/58a61e66_02-guide-how-transfer-learning-v3-09/02-guide-how-transfer-learning-v3-09.png">
            <a:extLst>
              <a:ext uri="{FF2B5EF4-FFF2-40B4-BE49-F238E27FC236}">
                <a16:creationId xmlns:a16="http://schemas.microsoft.com/office/drawing/2014/main" id="{7D6D4D38-396F-45D0-8BD3-83CAE901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4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17h27t6h515a5.cloudfront.net/topher/2017/February/58a73d0d_02-guide-how-transfer-learning-v3-10/02-guide-how-transfer-learning-v3-10.png">
            <a:extLst>
              <a:ext uri="{FF2B5EF4-FFF2-40B4-BE49-F238E27FC236}">
                <a16:creationId xmlns:a16="http://schemas.microsoft.com/office/drawing/2014/main" id="{6F1F13CB-5F5B-441F-B594-028CE5F6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916A-1EB8-4582-8D47-CBB020C9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6407-08A4-4519-86AF-2394DE8E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141399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BAD3-C28B-4F61-ADAC-22B0A56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- WHERE HAVE WE BEEN?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BC62-7806-4BD1-9BFF-989BBA31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2006, Fei-Fei Li started ruminating on an idea.</a:t>
            </a:r>
          </a:p>
          <a:p>
            <a:endParaRPr lang="en-US" i="1" dirty="0"/>
          </a:p>
          <a:p>
            <a:r>
              <a:rPr lang="en-US" b="1" i="1" dirty="0"/>
              <a:t>“We decided we wanted to do something completely unprecedented..</a:t>
            </a:r>
          </a:p>
          <a:p>
            <a:pPr marL="0" indent="0">
              <a:buNone/>
            </a:pPr>
            <a:r>
              <a:rPr lang="en-US" b="1" i="1" dirty="0"/>
              <a:t> We’re going to map out the entire world of objects.”</a:t>
            </a:r>
          </a:p>
          <a:p>
            <a:endParaRPr lang="en-US" dirty="0"/>
          </a:p>
          <a:p>
            <a:r>
              <a:rPr lang="en-US" dirty="0"/>
              <a:t>Resulting dataset was called ImageNet.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E9AD7-E157-4B0D-99BA-4D463434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8" y="2084832"/>
            <a:ext cx="2336270" cy="235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8EC79-4A54-4C09-813F-67633DA2A174}"/>
              </a:ext>
            </a:extLst>
          </p:cNvPr>
          <p:cNvSpPr txBox="1"/>
          <p:nvPr/>
        </p:nvSpPr>
        <p:spPr>
          <a:xfrm>
            <a:off x="7907867" y="4645750"/>
            <a:ext cx="40809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Fei-Fei Li </a:t>
            </a:r>
          </a:p>
          <a:p>
            <a:pPr algn="ctr"/>
            <a:r>
              <a:rPr lang="en-US" dirty="0"/>
              <a:t>Chief Scientist of AI/ML at Google Cloud; Associate Professor at Stanford, Director of Stanford A.I. Lab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13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0598-0517-40AC-AFA0-1255395F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CEC4-741C-4807-9FC2-DBF5682D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project is a large visual database designed for use in visual object recognition software research.</a:t>
            </a:r>
          </a:p>
          <a:p>
            <a:endParaRPr lang="en-US" dirty="0"/>
          </a:p>
          <a:p>
            <a:r>
              <a:rPr lang="en-US" dirty="0"/>
              <a:t>ImageNet database was presented for the first time as a poster at the 2009  Conference on Computer Vision and Pattern Recognition (CVPR) in Florida.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58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2EB-81F7-41C6-BCB9-5E549CE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IMAGENET CHALLENGE - 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44-B8CE-4E8D-9D40-4E157668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62272" cy="4023360"/>
          </a:xfrm>
        </p:spPr>
        <p:txBody>
          <a:bodyPr/>
          <a:lstStyle/>
          <a:p>
            <a:r>
              <a:rPr lang="en-US" dirty="0"/>
              <a:t>Since 2010, the annual ImageNet Large Scale Visual Recognition Challenge (ILSVRC) is a competition where </a:t>
            </a:r>
          </a:p>
          <a:p>
            <a:r>
              <a:rPr lang="en-US" dirty="0"/>
              <a:t>1. Research teams evaluate their algorithms on given data set.</a:t>
            </a:r>
          </a:p>
          <a:p>
            <a:r>
              <a:rPr lang="en-US" dirty="0"/>
              <a:t>2. Compete to achieve higher accuracy on several visual recognition tasks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0DCA5-5B1D-4339-8091-03A5FDB0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95585"/>
            <a:ext cx="5728893" cy="38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36A4-03C0-4067-B293-90CF6670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ILSVRC - EVOLUTION SINCE 2010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932C9F-4343-4618-9754-64A557F5C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6669" y="3225800"/>
            <a:ext cx="4229100" cy="214312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2CBD5B-12E2-4893-8647-CFB66A2A1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9638" y="3097975"/>
            <a:ext cx="4754562" cy="23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2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1BEA-8A90-4433-9AE0-61AB6506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Popular CNN Architectures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AFD40-E798-4B4D-9F4B-6D6DADE7E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LeNet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AlexNet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VGGNet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GoogleNet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/>
              <a:t>Resnet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17780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785EC-7ACA-4025-8BB4-A5BDA162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IN" dirty="0"/>
              <a:t>Transfer Learning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3B683-1E3A-4A23-AA5F-088B2C79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/>
          </a:bodyPr>
          <a:lstStyle/>
          <a:p>
            <a:r>
              <a:rPr lang="en-US"/>
              <a:t>Transfer learning involves taking a pre-trained neural network and adapting the neural network to a new, different data set.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95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FCD5-8BBD-4267-9442-1A350F0F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D7EA-0E26-48AD-A49F-C07544D7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13467"/>
            <a:ext cx="632493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first convolutional neural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Pioneered by Yann </a:t>
            </a:r>
            <a:r>
              <a:rPr lang="en-US" dirty="0" err="1"/>
              <a:t>LeCun</a:t>
            </a:r>
            <a:r>
              <a:rPr lang="en-US" dirty="0"/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mainly for character recognition tasks such as reading zip codes, digits, numbers on bank cheque </a:t>
            </a:r>
            <a:r>
              <a:rPr lang="en-US" dirty="0" err="1"/>
              <a:t>etc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79B4F-AC7B-4692-8847-0DE4E3D8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589" y="1418457"/>
            <a:ext cx="2592283" cy="2500791"/>
          </a:xfrm>
          <a:prstGeom prst="rect">
            <a:avLst/>
          </a:prstGeom>
        </p:spPr>
      </p:pic>
      <p:pic>
        <p:nvPicPr>
          <p:cNvPr id="1026" name="Picture 2" descr="Key Deep Learning Architectures: LeNet-5 | by Max Pechyonkin | Medium">
            <a:extLst>
              <a:ext uri="{FF2B5EF4-FFF2-40B4-BE49-F238E27FC236}">
                <a16:creationId xmlns:a16="http://schemas.microsoft.com/office/drawing/2014/main" id="{E9E6E6DA-05BF-4F42-BC8B-C0366E01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55" y="3919248"/>
            <a:ext cx="9038155" cy="25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1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BD4B-12A6-48F5-913B-07B0884C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Advantages of LENET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EFDB5-23D0-4019-BFFC-6CC8440BC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architecture is simple. </a:t>
            </a:r>
          </a:p>
          <a:p>
            <a:r>
              <a:rPr lang="en-US" dirty="0"/>
              <a:t>Good at detecting hand written digits &amp; characters.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92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D691-C043-4CEF-A1DE-C01EF520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 OF LENET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385B-A206-434B-99E6-0559E14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not good for large data set.</a:t>
            </a:r>
          </a:p>
          <a:p>
            <a:r>
              <a:rPr lang="en-US" dirty="0"/>
              <a:t>Doesn’t perform good on large number of classes.</a:t>
            </a:r>
          </a:p>
          <a:p>
            <a:r>
              <a:rPr lang="en-US" dirty="0"/>
              <a:t>It doesn’t perform well on high resolution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36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6C103-D22B-4FDE-84CB-4AEAF673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US" sz="4400"/>
              <a:t>Alexnet</a:t>
            </a:r>
            <a:endParaRPr lang="en-IN" sz="4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E70C-3AD4-4A16-92AD-A3D0990B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r>
              <a:rPr lang="en-US" sz="1800"/>
              <a:t>First Deep CNN.</a:t>
            </a:r>
          </a:p>
          <a:p>
            <a:r>
              <a:rPr lang="en-US" sz="1800"/>
              <a:t>Winner of ImageNet LSVRC-2012</a:t>
            </a:r>
            <a:endParaRPr lang="en-IN" sz="1800"/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401B7F32-2C8A-40DC-B50C-01DB04F4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16" y="1596254"/>
            <a:ext cx="4175762" cy="3668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88FA3-19BA-469C-B3E4-BA8C95A68C95}"/>
              </a:ext>
            </a:extLst>
          </p:cNvPr>
          <p:cNvSpPr txBox="1"/>
          <p:nvPr/>
        </p:nvSpPr>
        <p:spPr>
          <a:xfrm>
            <a:off x="7339567" y="5398013"/>
            <a:ext cx="3608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Pioneers of </a:t>
            </a:r>
            <a:r>
              <a:rPr lang="en-IN" dirty="0" err="1"/>
              <a:t>AlexNet</a:t>
            </a:r>
            <a:r>
              <a:rPr lang="en-IN" dirty="0"/>
              <a:t>: Alex </a:t>
            </a:r>
            <a:r>
              <a:rPr lang="en-IN" dirty="0" err="1"/>
              <a:t>Krizhevsky</a:t>
            </a:r>
            <a:r>
              <a:rPr lang="en-IN" dirty="0"/>
              <a:t>, Ilya </a:t>
            </a:r>
            <a:r>
              <a:rPr lang="en-IN" dirty="0" err="1"/>
              <a:t>Sutskever</a:t>
            </a:r>
            <a:r>
              <a:rPr lang="en-IN" dirty="0"/>
              <a:t>, 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400245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17h27t6h515a5.cloudfront.net/topher/2017/February/58a63da6_08-alexnet-1/08-alexnet-1.png">
            <a:extLst>
              <a:ext uri="{FF2B5EF4-FFF2-40B4-BE49-F238E27FC236}">
                <a16:creationId xmlns:a16="http://schemas.microsoft.com/office/drawing/2014/main" id="{3460AA0B-EAB9-4646-B0A4-85FB784B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96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61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A3FB-5A09-450E-A1C9-F058DE51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B530B-AC6C-450E-9958-C49C6B01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layers with 5 Conv,2 </a:t>
            </a:r>
            <a:r>
              <a:rPr lang="en-US" dirty="0" err="1"/>
              <a:t>Maxpool</a:t>
            </a:r>
            <a:r>
              <a:rPr lang="en-US" dirty="0"/>
              <a:t> and 3 FC layers.</a:t>
            </a:r>
          </a:p>
          <a:p>
            <a:r>
              <a:rPr lang="en-US" dirty="0"/>
              <a:t>It uses 11x11,5x5 and 3x3 filter size.</a:t>
            </a:r>
          </a:p>
          <a:p>
            <a:r>
              <a:rPr lang="en-US" dirty="0" err="1"/>
              <a:t>ReLU</a:t>
            </a:r>
            <a:r>
              <a:rPr lang="en-US" dirty="0"/>
              <a:t> was used for the first time.</a:t>
            </a:r>
          </a:p>
          <a:p>
            <a:r>
              <a:rPr lang="en-US" dirty="0"/>
              <a:t>Used dropout instead of regularization to deal with overfitting.</a:t>
            </a:r>
          </a:p>
          <a:p>
            <a:r>
              <a:rPr lang="en-US" dirty="0"/>
              <a:t>Training time was doubled with the dropout rate of 0.5.</a:t>
            </a:r>
          </a:p>
          <a:p>
            <a:r>
              <a:rPr lang="en-US" dirty="0"/>
              <a:t>Heavy data augmentation due to different image processing techniques.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952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1CAA-B16E-4392-B5C6-207B15C7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06E0-B55C-4883-817A-76C2E8A4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99067"/>
          </a:xfrm>
        </p:spPr>
        <p:txBody>
          <a:bodyPr/>
          <a:lstStyle/>
          <a:p>
            <a:r>
              <a:rPr lang="en-US" dirty="0"/>
              <a:t>Faster to train because it uses </a:t>
            </a:r>
            <a:r>
              <a:rPr lang="en-US" dirty="0" err="1"/>
              <a:t>ReLU</a:t>
            </a:r>
            <a:r>
              <a:rPr lang="en-US" dirty="0"/>
              <a:t> activation function.</a:t>
            </a:r>
          </a:p>
          <a:p>
            <a:r>
              <a:rPr lang="en-US" dirty="0"/>
              <a:t>Uses Dropout which helps in overcoming over-fitting.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7316EA-D9B5-4595-A19C-2BFEB47774D0}"/>
              </a:ext>
            </a:extLst>
          </p:cNvPr>
          <p:cNvSpPr txBox="1">
            <a:spLocks/>
          </p:cNvSpPr>
          <p:nvPr/>
        </p:nvSpPr>
        <p:spPr>
          <a:xfrm>
            <a:off x="1024127" y="3572933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DISADVANTAGES OF ALEXNET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07DB2-CE8E-4E2D-B698-CDAEB3A1A741}"/>
              </a:ext>
            </a:extLst>
          </p:cNvPr>
          <p:cNvSpPr txBox="1">
            <a:spLocks/>
          </p:cNvSpPr>
          <p:nvPr/>
        </p:nvSpPr>
        <p:spPr>
          <a:xfrm>
            <a:off x="1024127" y="5273717"/>
            <a:ext cx="9720073" cy="9990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5738" algn="l"/>
              </a:tabLst>
              <a:defRPr lang="en-US" sz="22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Being a large network it produces 20 million trainable parameters which are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83180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FD9B-B96E-4478-87E3-953D73F7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2E06-B20B-467A-9385-706FCC5A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r>
              <a:rPr lang="en-US" dirty="0"/>
              <a:t> is a neural network that performed very well in the Image Net Large Scale Visual Recognition Challenge (ILSVRC) in 2014.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9AB43-6C96-4817-95B0-43E02E94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78" y="3429000"/>
            <a:ext cx="642844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8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72F9-47BF-4426-A3B4-0B0E6344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DEVELOPED VGGNET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3D9C-11D3-4B97-9CCC-FC4BACA45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50139" cy="4023360"/>
          </a:xfrm>
        </p:spPr>
        <p:txBody>
          <a:bodyPr/>
          <a:lstStyle/>
          <a:p>
            <a:r>
              <a:rPr lang="en-US" dirty="0" err="1"/>
              <a:t>VGGNet</a:t>
            </a:r>
            <a:r>
              <a:rPr lang="en-US" dirty="0"/>
              <a:t> is invented by VGG (Visual Geometry Group),an academic group (</a:t>
            </a:r>
            <a:r>
              <a:rPr lang="en-US" dirty="0" err="1"/>
              <a:t>Simonyan</a:t>
            </a:r>
            <a:r>
              <a:rPr lang="en-US" dirty="0"/>
              <a:t> and Zisserman) focused on computer vision from University of Oxford.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A906E-C1FD-482C-A228-13DAA2A1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6000"/>
            <a:ext cx="5150847" cy="24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BCD-DBC1-41DA-941C-7783F6E1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16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9179E-D978-4F66-B677-06A8C28EFC45}"/>
              </a:ext>
            </a:extLst>
          </p:cNvPr>
          <p:cNvSpPr txBox="1"/>
          <p:nvPr/>
        </p:nvSpPr>
        <p:spPr>
          <a:xfrm>
            <a:off x="2114608" y="5903452"/>
            <a:ext cx="8629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VGGNet</a:t>
            </a:r>
            <a:r>
              <a:rPr lang="en-US" dirty="0"/>
              <a:t> consists of 16 Convolutional layers and is very appealing because of its simplicity.</a:t>
            </a:r>
            <a:endParaRPr lang="en-IN" dirty="0"/>
          </a:p>
        </p:txBody>
      </p:sp>
      <p:pic>
        <p:nvPicPr>
          <p:cNvPr id="7" name="Picture 2" descr="VGG-16 | CNN model - GeeksforGeeks">
            <a:extLst>
              <a:ext uri="{FF2B5EF4-FFF2-40B4-BE49-F238E27FC236}">
                <a16:creationId xmlns:a16="http://schemas.microsoft.com/office/drawing/2014/main" id="{FA536180-5BCE-4574-8D77-11E21ABC9C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 bwMode="auto">
          <a:xfrm>
            <a:off x="1447800" y="2003831"/>
            <a:ext cx="9720262" cy="37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5A7DA-C240-49FD-A42E-4A709E7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The Four Main Cases When Using Transfer Learning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F18E7-8FF0-4372-9F25-054D6D54F2C5}"/>
              </a:ext>
            </a:extLst>
          </p:cNvPr>
          <p:cNvSpPr txBox="1"/>
          <p:nvPr/>
        </p:nvSpPr>
        <p:spPr>
          <a:xfrm>
            <a:off x="4951048" y="804333"/>
            <a:ext cx="6306003" cy="5249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small, new data is similar to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small, new data is different from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large, new data is similar to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large, new data is different from original training data</a:t>
            </a:r>
            <a:br>
              <a:rPr lang="en-US">
                <a:hlinkClick r:id="rId2"/>
              </a:rPr>
            </a:br>
            <a:endParaRPr lang="en-US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8B7-A036-4777-8F70-0E1D6589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- ERROR RATE IN ILSVRC 2014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5E765-08C0-4D2F-8DA5-BB07B314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212" y="1876628"/>
            <a:ext cx="5164674" cy="350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F824E-C18C-47AB-8010-809A0A61048E}"/>
              </a:ext>
            </a:extLst>
          </p:cNvPr>
          <p:cNvSpPr txBox="1"/>
          <p:nvPr/>
        </p:nvSpPr>
        <p:spPr>
          <a:xfrm>
            <a:off x="1423086" y="5550651"/>
            <a:ext cx="8551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Though </a:t>
            </a:r>
            <a:r>
              <a:rPr lang="en-US" dirty="0" err="1"/>
              <a:t>VGGNet</a:t>
            </a:r>
            <a:r>
              <a:rPr lang="en-US" dirty="0"/>
              <a:t> is the first runner-up, not the winner of the ILSVRC 2014 in the classification task, which has significant improvement over </a:t>
            </a:r>
            <a:r>
              <a:rPr lang="en-US" dirty="0" err="1"/>
              <a:t>ZFNet</a:t>
            </a:r>
            <a:r>
              <a:rPr lang="en-US" dirty="0"/>
              <a:t> (The winner in 2013) and </a:t>
            </a:r>
            <a:r>
              <a:rPr lang="en-US" dirty="0" err="1"/>
              <a:t>AlexNet</a:t>
            </a:r>
            <a:r>
              <a:rPr lang="en-US" dirty="0"/>
              <a:t> (The winner in 2012).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5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176C-D64B-4DED-8A2C-6D8F1B6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 OF 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3E0E-DB76-499F-914A-BAFB4C38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270000"/>
          </a:xfrm>
        </p:spPr>
        <p:txBody>
          <a:bodyPr/>
          <a:lstStyle/>
          <a:p>
            <a:r>
              <a:rPr lang="en-US" dirty="0"/>
              <a:t>Very good architecture for benchmarking image classification/ localization. </a:t>
            </a:r>
          </a:p>
          <a:p>
            <a:r>
              <a:rPr lang="en-US" dirty="0"/>
              <a:t>Pre-trained networks for VGG are freely available on the internet, so it is commonly used for various applications.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6FC566-F942-4B7C-8DAC-227C01AAC7F8}"/>
              </a:ext>
            </a:extLst>
          </p:cNvPr>
          <p:cNvSpPr txBox="1">
            <a:spLocks/>
          </p:cNvSpPr>
          <p:nvPr/>
        </p:nvSpPr>
        <p:spPr>
          <a:xfrm>
            <a:off x="1024127" y="355600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DISADVANTAGE OF VGG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30993-F24A-4422-AF47-2AF336E64998}"/>
              </a:ext>
            </a:extLst>
          </p:cNvPr>
          <p:cNvSpPr txBox="1">
            <a:spLocks/>
          </p:cNvSpPr>
          <p:nvPr/>
        </p:nvSpPr>
        <p:spPr>
          <a:xfrm>
            <a:off x="1024127" y="5256784"/>
            <a:ext cx="9720073" cy="12700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5738" algn="l"/>
              </a:tabLst>
              <a:defRPr lang="en-US" sz="22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Slow to train if trained from scratch. Even on a decent GPU, it takes more than a week to get it to work.</a:t>
            </a:r>
          </a:p>
        </p:txBody>
      </p:sp>
    </p:spTree>
    <p:extLst>
      <p:ext uri="{BB962C8B-B14F-4D97-AF65-F5344CB8AC3E}">
        <p14:creationId xmlns:p14="http://schemas.microsoft.com/office/powerpoint/2010/main" val="342749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F8F6-86A1-4B32-80F7-DCFA6871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D0E66-BABF-448D-80AD-CBE6F311B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906" y="2249919"/>
            <a:ext cx="10056294" cy="34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FEB3-02C1-4FEF-94EF-D58E4D34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Deeper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1CF-8E61-49CF-BA66-9D16D771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backpropagation process, the gradient update decreases as we go deeper in the network.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84DD9-CF20-4C58-BE89-A860D337FAC4}"/>
              </a:ext>
            </a:extLst>
          </p:cNvPr>
          <p:cNvSpPr txBox="1"/>
          <p:nvPr/>
        </p:nvSpPr>
        <p:spPr>
          <a:xfrm>
            <a:off x="5672666" y="371240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deeper layers, the gradient update reduces to zero and the layers don’t learn new weights.</a:t>
            </a:r>
          </a:p>
          <a:p>
            <a:endParaRPr lang="en-US" dirty="0"/>
          </a:p>
          <a:p>
            <a:r>
              <a:rPr lang="en-US" dirty="0"/>
              <a:t>This is why deeper models don’t perform as good as shallow model.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D43B5-E1C5-4D56-ABFC-2DDD426C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5155"/>
            <a:ext cx="3624073" cy="32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56EE-2FE7-4117-A17D-419827E8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RESOLVE VANISHING GRADIENT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B533-4D1F-4327-BCE8-731AA2A7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connections are shortcut connections which skip few convolutional layers.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4E381-451C-4DE1-94AD-69E4DD6F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70" y="2750651"/>
            <a:ext cx="4124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79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8E6C-764A-42CB-AF28-91422E1B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D916-882C-4B6D-9C4B-C43CD95C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509772" cy="402336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architecture is a combination of Residual Blocks. </a:t>
            </a:r>
          </a:p>
          <a:p>
            <a:r>
              <a:rPr lang="en-US" dirty="0"/>
              <a:t>You can stack more blocks to make it deeper.</a:t>
            </a:r>
            <a:endParaRPr lang="en-IN" dirty="0"/>
          </a:p>
        </p:txBody>
      </p:sp>
      <p:pic>
        <p:nvPicPr>
          <p:cNvPr id="2050" name="Picture 2" descr="The structure of ResNet-12. | Download Scientific Diagram">
            <a:extLst>
              <a:ext uri="{FF2B5EF4-FFF2-40B4-BE49-F238E27FC236}">
                <a16:creationId xmlns:a16="http://schemas.microsoft.com/office/drawing/2014/main" id="{79F76816-DF8A-4075-A3AB-58F242E3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0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3848-1699-4A83-96BD-179DBA26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44E9-00D2-44C6-B896-F559B56C8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631605" cy="4023360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was the winner of ImageNet 2014, where it proved to be a powerful model.</a:t>
            </a:r>
          </a:p>
          <a:p>
            <a:r>
              <a:rPr lang="en-US" dirty="0" err="1"/>
              <a:t>GoogleNet</a:t>
            </a:r>
            <a:r>
              <a:rPr lang="en-US" dirty="0"/>
              <a:t> (or Inception Network) is a class of architecture designed by researchers at Google. 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FD009-189D-4F86-A693-93EEB9A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9" y="2084832"/>
            <a:ext cx="3892834" cy="40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48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621B-2D02-4869-8BF8-D1B3B3C4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C2AC-0803-441E-9235-3CCF23A3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Consists of a 22 layers deep CNN</a:t>
            </a:r>
          </a:p>
          <a:p>
            <a:r>
              <a:rPr lang="en-US" dirty="0"/>
              <a:t> 12 times fewer parameters than </a:t>
            </a:r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 High Performance(top-5 error rate 6.77%)</a:t>
            </a:r>
            <a:endParaRPr lang="en-IN" dirty="0"/>
          </a:p>
        </p:txBody>
      </p:sp>
      <p:pic>
        <p:nvPicPr>
          <p:cNvPr id="3074" name="Picture 2" descr="Review: GoogLeNet (Inception v1)— Winner of ILSVRC 2014 (Image  Classification) | by Sik-Ho Tsang | Coinmonks | Medium">
            <a:extLst>
              <a:ext uri="{FF2B5EF4-FFF2-40B4-BE49-F238E27FC236}">
                <a16:creationId xmlns:a16="http://schemas.microsoft.com/office/drawing/2014/main" id="{A364DBD7-5C00-4878-BF80-DEFA844C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7966"/>
            <a:ext cx="12192000" cy="27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02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5B5D-04B3-48A5-9181-81067552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2D08-F505-4C6D-8020-984E4F5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Review: Inception-v4 — Evolved From GoogLeNet, Merged with ResNet Idea  (Image Classification) | by Sik-Ho Tsang | Towards Data Science">
            <a:extLst>
              <a:ext uri="{FF2B5EF4-FFF2-40B4-BE49-F238E27FC236}">
                <a16:creationId xmlns:a16="http://schemas.microsoft.com/office/drawing/2014/main" id="{BA471436-365D-4920-892F-F4EF4A75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2084832"/>
            <a:ext cx="121062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34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7176-DE77-493F-8A34-4E368B03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(NETWORK IN A NETWORK)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5374A-04CA-4413-BD29-0C31C77F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557" y="2663482"/>
            <a:ext cx="7807024" cy="32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d17h27t6h515a5.cloudfront.net/topher/2017/February/58a608ea_02-guide-how-transfer-learning-v3-01/02-guide-how-transfer-learning-v3-01.png">
            <a:extLst>
              <a:ext uri="{FF2B5EF4-FFF2-40B4-BE49-F238E27FC236}">
                <a16:creationId xmlns:a16="http://schemas.microsoft.com/office/drawing/2014/main" id="{90CF06F0-458F-469A-BBAF-C50022A5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86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D4E9-4F0D-4B76-965C-3E4D21A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GOOGLENET (INCEPTION)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BFE4EB-A55E-4E5F-A470-07F5744F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476" y="3030537"/>
            <a:ext cx="6901243" cy="29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D2BB-B4C0-4E72-B8BD-2FDD4B29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FA63-F240-4ABF-8AB3-771207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hlinkClick r:id="rId2"/>
              </a:rPr>
              <a:t>https://www.datacamp.com/community/tutorials/transfer-learning</a:t>
            </a:r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05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https://d17h27t6h515a5.cloudfront.net/topher/2017/February/58a73a2e_02-guide-how-transfer-learning-v3-02/02-guide-how-transfer-learning-v3-02.png">
            <a:extLst>
              <a:ext uri="{FF2B5EF4-FFF2-40B4-BE49-F238E27FC236}">
                <a16:creationId xmlns:a16="http://schemas.microsoft.com/office/drawing/2014/main" id="{F1A29973-05B9-48D8-8B24-3FFC40C34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3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small and similar to the original training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slice off the end of the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 new fully connected layer that matches the number of classes in the new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randomize the weights of the new fully connected layer; freeze all the weights from the pre-trained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network to update the weights of the new fully connected layer</a:t>
            </a:r>
          </a:p>
        </p:txBody>
      </p:sp>
      <p:pic>
        <p:nvPicPr>
          <p:cNvPr id="7" name="Picture 2" descr="https://d17h27t6h515a5.cloudfront.net/topher/2017/February/58a60b70_02-guide-how-transfer-learning-v3-03/02-guide-how-transfer-learning-v3-03.png">
            <a:extLst>
              <a:ext uri="{FF2B5EF4-FFF2-40B4-BE49-F238E27FC236}">
                <a16:creationId xmlns:a16="http://schemas.microsoft.com/office/drawing/2014/main" id="{77EC71BE-69BC-4C02-8721-CD93FB49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64" y="1204089"/>
            <a:ext cx="7142204" cy="40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7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17h27t6h515a5.cloudfront.net/topher/2017/February/58a73c8d_02-guide-how-transfer-learning-v3-04/02-guide-how-transfer-learning-v3-04.png">
            <a:extLst>
              <a:ext uri="{FF2B5EF4-FFF2-40B4-BE49-F238E27FC236}">
                <a16:creationId xmlns:a16="http://schemas.microsoft.com/office/drawing/2014/main" id="{924AD818-C212-46A7-81AE-4236017A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d17h27t6h515a5.cloudfront.net/topher/2017/February/58a60eaf_02-guide-how-transfer-learning-v3-05/02-guide-how-transfer-learning-v3-05.png">
            <a:extLst>
              <a:ext uri="{FF2B5EF4-FFF2-40B4-BE49-F238E27FC236}">
                <a16:creationId xmlns:a16="http://schemas.microsoft.com/office/drawing/2014/main" id="{BCE8E177-AC75-4A97-8A73-1169CCF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small and different from the original training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slice off most of the pre-trained layers near the beginning of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to the remaining pre-trained layers a new fully connected layer that matches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 the weights of the new fully connected layer; freeze all the weights from the pre-trained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train the network to update the weights of the new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38419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17h27t6h515a5.cloudfront.net/topher/2017/February/58a73bd8_02-guide-how-transfer-learning-v3-06/02-guide-how-transfer-learning-v3-06.png">
            <a:extLst>
              <a:ext uri="{FF2B5EF4-FFF2-40B4-BE49-F238E27FC236}">
                <a16:creationId xmlns:a16="http://schemas.microsoft.com/office/drawing/2014/main" id="{F24564CD-29ED-4ADA-836F-AA3DEB6C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7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1126</Words>
  <Application>Microsoft Office PowerPoint</Application>
  <PresentationFormat>Widescreen</PresentationFormat>
  <Paragraphs>130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Transfer Learning</vt:lpstr>
      <vt:lpstr>Transfer Learning</vt:lpstr>
      <vt:lpstr>The Four Main Cases When Using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IMAGENET - WHERE HAVE WE BEEN? </vt:lpstr>
      <vt:lpstr>IMAGENET</vt:lpstr>
      <vt:lpstr>THE IMAGENET CHALLENGE - ILSVRC </vt:lpstr>
      <vt:lpstr>ILSVRC - EVOLUTION SINCE 2010 </vt:lpstr>
      <vt:lpstr>Popular CNN Architectures</vt:lpstr>
      <vt:lpstr>LeNet</vt:lpstr>
      <vt:lpstr>Advantages of LENET</vt:lpstr>
      <vt:lpstr>DISADVANTAGES OF LENET</vt:lpstr>
      <vt:lpstr>Alexnet</vt:lpstr>
      <vt:lpstr>PowerPoint Presentation</vt:lpstr>
      <vt:lpstr>FEATURES OF ALEXNET</vt:lpstr>
      <vt:lpstr>ADVANTAGES OF ALEXNET</vt:lpstr>
      <vt:lpstr>VGGNet</vt:lpstr>
      <vt:lpstr>WHO DEVELOPED VGGNET </vt:lpstr>
      <vt:lpstr>VGG 16</vt:lpstr>
      <vt:lpstr>VGG - ERROR RATE IN ILSVRC 2014</vt:lpstr>
      <vt:lpstr>ADVANTAGE OF VGG</vt:lpstr>
      <vt:lpstr>RESNET</vt:lpstr>
      <vt:lpstr>Issues with Deeper networks</vt:lpstr>
      <vt:lpstr>HOW TO RESOLVE VANISHING GRADIENT PROBLEM</vt:lpstr>
      <vt:lpstr>RESNET</vt:lpstr>
      <vt:lpstr>Googlenet</vt:lpstr>
      <vt:lpstr>Googlenet</vt:lpstr>
      <vt:lpstr>INCEPTION</vt:lpstr>
      <vt:lpstr>INCEPTION (NETWORK IN A NETWORK)</vt:lpstr>
      <vt:lpstr>GOOGLENET (INCEPTION)</vt:lpstr>
      <vt:lpstr>More reads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Anshu Pandey</dc:creator>
  <cp:lastModifiedBy>Anshu Pandey</cp:lastModifiedBy>
  <cp:revision>7</cp:revision>
  <dcterms:created xsi:type="dcterms:W3CDTF">2020-09-04T03:01:55Z</dcterms:created>
  <dcterms:modified xsi:type="dcterms:W3CDTF">2021-10-08T08:45:59Z</dcterms:modified>
</cp:coreProperties>
</file>